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69" r:id="rId16"/>
    <p:sldId id="271" r:id="rId17"/>
    <p:sldId id="270" r:id="rId18"/>
    <p:sldId id="272" r:id="rId19"/>
    <p:sldId id="273" r:id="rId20"/>
    <p:sldId id="274" r:id="rId21"/>
    <p:sldId id="275" r:id="rId22"/>
    <p:sldId id="276" r:id="rId23"/>
    <p:sldId id="282" r:id="rId24"/>
    <p:sldId id="277" r:id="rId25"/>
    <p:sldId id="278" r:id="rId26"/>
    <p:sldId id="279" r:id="rId27"/>
    <p:sldId id="280" r:id="rId28"/>
  </p:sldIdLst>
  <p:sldSz cx="12192000" cy="6858000"/>
  <p:notesSz cx="6858000" cy="9144000"/>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97E922C-98D1-4308-BCE1-EDF746849FB6}" type="datetimeFigureOut">
              <a:rPr lang="ar-IQ" smtClean="0"/>
              <a:t>29/04/1443</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386C5A3-304B-4CEA-A887-1E6074C3D0C3}" type="slidenum">
              <a:rPr lang="ar-IQ" smtClean="0"/>
              <a:t>‹#›</a:t>
            </a:fld>
            <a:endParaRPr lang="ar-IQ"/>
          </a:p>
        </p:txBody>
      </p:sp>
    </p:spTree>
    <p:extLst>
      <p:ext uri="{BB962C8B-B14F-4D97-AF65-F5344CB8AC3E}">
        <p14:creationId xmlns:p14="http://schemas.microsoft.com/office/powerpoint/2010/main" val="23953392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6C5A3-304B-4CEA-A887-1E6074C3D0C3}" type="slidenum">
              <a:rPr lang="ar-IQ" smtClean="0"/>
              <a:t>17</a:t>
            </a:fld>
            <a:endParaRPr lang="ar-IQ"/>
          </a:p>
        </p:txBody>
      </p:sp>
    </p:spTree>
    <p:extLst>
      <p:ext uri="{BB962C8B-B14F-4D97-AF65-F5344CB8AC3E}">
        <p14:creationId xmlns:p14="http://schemas.microsoft.com/office/powerpoint/2010/main" val="30601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207092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98248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A736CC-EED2-48DF-AF93-A0843ECFC708}"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255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88463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A736CC-EED2-48DF-AF93-A0843ECFC708}"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96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21209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59006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338400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48066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0996986-A0D7-4D40-8688-50551F908D43}" type="datetimeFigureOut">
              <a:rPr lang="ar-IQ" smtClean="0"/>
              <a:t>29/04/1443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395871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13159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0996986-A0D7-4D40-8688-50551F908D43}" type="datetimeFigureOut">
              <a:rPr lang="ar-IQ" smtClean="0"/>
              <a:t>29/04/1443</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48233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0996986-A0D7-4D40-8688-50551F908D43}" type="datetimeFigureOut">
              <a:rPr lang="ar-IQ" smtClean="0"/>
              <a:t>29/04/1443</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231600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96986-A0D7-4D40-8688-50551F908D43}" type="datetimeFigureOut">
              <a:rPr lang="ar-IQ" smtClean="0"/>
              <a:t>29/04/1443</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159997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299576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0996986-A0D7-4D40-8688-50551F908D43}" type="datetimeFigureOut">
              <a:rPr lang="ar-IQ" smtClean="0"/>
              <a:t>29/04/1443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A736CC-EED2-48DF-AF93-A0843ECFC708}" type="slidenum">
              <a:rPr lang="ar-IQ" smtClean="0"/>
              <a:t>‹#›</a:t>
            </a:fld>
            <a:endParaRPr lang="ar-IQ"/>
          </a:p>
        </p:txBody>
      </p:sp>
    </p:spTree>
    <p:extLst>
      <p:ext uri="{BB962C8B-B14F-4D97-AF65-F5344CB8AC3E}">
        <p14:creationId xmlns:p14="http://schemas.microsoft.com/office/powerpoint/2010/main" val="65355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996986-A0D7-4D40-8688-50551F908D43}" type="datetimeFigureOut">
              <a:rPr lang="ar-IQ" smtClean="0"/>
              <a:t>29/04/1443</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A736CC-EED2-48DF-AF93-A0843ECFC708}" type="slidenum">
              <a:rPr lang="ar-IQ" smtClean="0"/>
              <a:t>‹#›</a:t>
            </a:fld>
            <a:endParaRPr lang="ar-IQ"/>
          </a:p>
        </p:txBody>
      </p:sp>
    </p:spTree>
    <p:extLst>
      <p:ext uri="{BB962C8B-B14F-4D97-AF65-F5344CB8AC3E}">
        <p14:creationId xmlns:p14="http://schemas.microsoft.com/office/powerpoint/2010/main" val="15466581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0600" y="1998828"/>
            <a:ext cx="8507485" cy="1582572"/>
          </a:xfrm>
        </p:spPr>
        <p:txBody>
          <a:bodyPr>
            <a:noAutofit/>
          </a:bodyPr>
          <a:lstStyle/>
          <a:p>
            <a:pPr algn="ctr"/>
            <a:r>
              <a:rPr lang="en-US" sz="4000" b="1" dirty="0"/>
              <a:t>Anesthetic </a:t>
            </a:r>
            <a:r>
              <a:rPr lang="en-US" sz="4000" b="1" dirty="0" smtClean="0"/>
              <a:t>machine </a:t>
            </a:r>
            <a:r>
              <a:rPr lang="en-US" sz="4000" b="1" dirty="0"/>
              <a:t>in veterinary </a:t>
            </a:r>
            <a:r>
              <a:rPr lang="en-US" sz="4000" b="1" dirty="0" smtClean="0"/>
              <a:t>medicine </a:t>
            </a:r>
            <a:br>
              <a:rPr lang="en-US" sz="4000" b="1" dirty="0" smtClean="0"/>
            </a:br>
            <a:endParaRPr lang="ar-IQ" sz="4000" b="1" dirty="0"/>
          </a:p>
        </p:txBody>
      </p:sp>
      <p:sp>
        <p:nvSpPr>
          <p:cNvPr id="3" name="مستطيل 2"/>
          <p:cNvSpPr/>
          <p:nvPr/>
        </p:nvSpPr>
        <p:spPr>
          <a:xfrm>
            <a:off x="8223631" y="5481316"/>
            <a:ext cx="3240659" cy="954107"/>
          </a:xfrm>
          <a:prstGeom prst="rect">
            <a:avLst/>
          </a:prstGeom>
        </p:spPr>
        <p:txBody>
          <a:bodyPr wrap="square">
            <a:spAutoFit/>
          </a:bodyPr>
          <a:lstStyle/>
          <a:p>
            <a:pPr algn="ctr"/>
            <a:r>
              <a:rPr lang="en-US" sz="2800" dirty="0" smtClean="0"/>
              <a:t>Assistant </a:t>
            </a:r>
            <a:r>
              <a:rPr lang="en-US" sz="2800" dirty="0" smtClean="0"/>
              <a:t>prof Luay A. Naeem  </a:t>
            </a:r>
          </a:p>
        </p:txBody>
      </p:sp>
    </p:spTree>
    <p:extLst>
      <p:ext uri="{BB962C8B-B14F-4D97-AF65-F5344CB8AC3E}">
        <p14:creationId xmlns:p14="http://schemas.microsoft.com/office/powerpoint/2010/main" val="415596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740144" y="0"/>
            <a:ext cx="7140835" cy="6840342"/>
          </a:xfrm>
          <a:prstGeom prst="rect">
            <a:avLst/>
          </a:prstGeom>
        </p:spPr>
      </p:pic>
    </p:spTree>
    <p:extLst>
      <p:ext uri="{BB962C8B-B14F-4D97-AF65-F5344CB8AC3E}">
        <p14:creationId xmlns:p14="http://schemas.microsoft.com/office/powerpoint/2010/main" val="271482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136478"/>
            <a:ext cx="6018662" cy="6550925"/>
          </a:xfrm>
          <a:prstGeom prst="rect">
            <a:avLst/>
          </a:prstGeom>
        </p:spPr>
      </p:pic>
    </p:spTree>
    <p:extLst>
      <p:ext uri="{BB962C8B-B14F-4D97-AF65-F5344CB8AC3E}">
        <p14:creationId xmlns:p14="http://schemas.microsoft.com/office/powerpoint/2010/main" val="233093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20494" y="527486"/>
            <a:ext cx="9840036" cy="5977720"/>
          </a:xfrm>
        </p:spPr>
        <p:txBody>
          <a:bodyPr>
            <a:normAutofit fontScale="90000"/>
          </a:bodyPr>
          <a:lstStyle/>
          <a:p>
            <a:r>
              <a:rPr lang="en-US" b="1" dirty="0" smtClean="0">
                <a:solidFill>
                  <a:srgbClr val="985735"/>
                </a:solidFill>
                <a:latin typeface="Times New Roman" panose="02020603050405020304" pitchFamily="18" charset="0"/>
                <a:cs typeface="Times New Roman" panose="02020603050405020304" pitchFamily="18" charset="0"/>
              </a:rPr>
              <a:t>Functions Of Anesthesia Machine</a:t>
            </a:r>
            <a:br>
              <a:rPr lang="en-US" b="1" dirty="0" smtClean="0">
                <a:solidFill>
                  <a:srgbClr val="985735"/>
                </a:solidFill>
                <a:latin typeface="Times New Roman" panose="02020603050405020304" pitchFamily="18" charset="0"/>
                <a:cs typeface="Times New Roman" panose="02020603050405020304" pitchFamily="18" charset="0"/>
              </a:rPr>
            </a:br>
            <a:r>
              <a:rPr lang="en-US" dirty="0">
                <a:solidFill>
                  <a:srgbClr val="985735"/>
                </a:solidFill>
                <a:latin typeface="Times New Roman" panose="02020603050405020304" pitchFamily="18" charset="0"/>
                <a:cs typeface="Times New Roman" panose="02020603050405020304" pitchFamily="18" charset="0"/>
              </a:rPr>
              <a:t/>
            </a:r>
            <a:br>
              <a:rPr lang="en-US" dirty="0">
                <a:solidFill>
                  <a:srgbClr val="985735"/>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machine performs four essential functions:</a:t>
            </a:r>
            <a:br>
              <a:rPr lang="en-US" dirty="0">
                <a:latin typeface="Times New Roman" panose="02020603050405020304" pitchFamily="18" charset="0"/>
                <a:cs typeface="Times New Roman" panose="02020603050405020304" pitchFamily="18" charset="0"/>
              </a:rPr>
            </a:br>
            <a:r>
              <a:rPr lang="en-US" dirty="0">
                <a:solidFill>
                  <a:srgbClr val="985735"/>
                </a:solidFill>
                <a:latin typeface="Times New Roman" panose="02020603050405020304" pitchFamily="18" charset="0"/>
                <a:cs typeface="Times New Roman" panose="02020603050405020304" pitchFamily="18" charset="0"/>
              </a:rPr>
              <a:t/>
            </a:r>
            <a:br>
              <a:rPr lang="en-US" dirty="0">
                <a:solidFill>
                  <a:srgbClr val="985735"/>
                </a:solidFill>
                <a:latin typeface="Times New Roman" panose="02020603050405020304" pitchFamily="18" charset="0"/>
                <a:cs typeface="Times New Roman" panose="02020603050405020304" pitchFamily="18" charset="0"/>
              </a:rPr>
            </a:br>
            <a:r>
              <a:rPr lang="en-US" dirty="0">
                <a:solidFill>
                  <a:srgbClr val="985735"/>
                </a:solidFill>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Provides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ar-IQ" dirty="0">
                <a:latin typeface="Times New Roman" panose="02020603050405020304" pitchFamily="18" charset="0"/>
                <a:cs typeface="Times New Roman" panose="02020603050405020304" pitchFamily="18" charset="0"/>
              </a:rPr>
              <a:t/>
            </a:r>
            <a:br>
              <a:rPr lang="ar-IQ"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985735"/>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Accurately mixes anaesthetic gases </a:t>
            </a:r>
            <a:r>
              <a:rPr lang="en-US" dirty="0" smtClean="0">
                <a:latin typeface="Times New Roman" panose="02020603050405020304" pitchFamily="18" charset="0"/>
                <a:cs typeface="Times New Roman" panose="02020603050405020304" pitchFamily="18" charset="0"/>
              </a:rPr>
              <a:t>and </a:t>
            </a:r>
            <a:r>
              <a:rPr lang="en-US" dirty="0" err="1" smtClean="0">
                <a:latin typeface="Times New Roman" panose="02020603050405020304" pitchFamily="18" charset="0"/>
                <a:cs typeface="Times New Roman" panose="02020603050405020304" pitchFamily="18" charset="0"/>
              </a:rPr>
              <a:t>vapours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chemeClr val="accent1"/>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Enables patient ventilation </a:t>
            </a:r>
            <a:r>
              <a:rPr lang="en-US" dirty="0" smtClean="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chemeClr val="accent1"/>
                </a:solidFill>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Minimizes anesthesia </a:t>
            </a:r>
            <a:r>
              <a:rPr lang="en-US" dirty="0">
                <a:latin typeface="Times New Roman" panose="02020603050405020304" pitchFamily="18" charset="0"/>
                <a:cs typeface="Times New Roman" panose="02020603050405020304" pitchFamily="18" charset="0"/>
              </a:rPr>
              <a:t>related risks to patients and staff</a:t>
            </a:r>
            <a:r>
              <a:rPr lang="en-US" dirty="0" smtClean="0">
                <a:latin typeface="Times New Roman" panose="02020603050405020304" pitchFamily="18" charset="0"/>
                <a:cs typeface="Times New Roman" panose="02020603050405020304" pitchFamily="18" charset="0"/>
              </a:rPr>
              <a:t>.</a:t>
            </a:r>
            <a:endParaRPr lang="ar-IQ" dirty="0"/>
          </a:p>
        </p:txBody>
      </p:sp>
    </p:spTree>
    <p:extLst>
      <p:ext uri="{BB962C8B-B14F-4D97-AF65-F5344CB8AC3E}">
        <p14:creationId xmlns:p14="http://schemas.microsoft.com/office/powerpoint/2010/main" val="2292179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chemeClr val="accent1"/>
                </a:solidFill>
              </a:rPr>
              <a:t>Parts of anesthetic </a:t>
            </a:r>
            <a:r>
              <a:rPr lang="en-US" b="1" dirty="0" smtClean="0">
                <a:solidFill>
                  <a:schemeClr val="accent1"/>
                </a:solidFill>
              </a:rPr>
              <a:t>machine:</a:t>
            </a:r>
            <a:endParaRPr lang="ar-IQ" dirty="0"/>
          </a:p>
        </p:txBody>
      </p:sp>
      <p:sp>
        <p:nvSpPr>
          <p:cNvPr id="3" name="عنصر نائب للمحتوى 2"/>
          <p:cNvSpPr>
            <a:spLocks noGrp="1"/>
          </p:cNvSpPr>
          <p:nvPr>
            <p:ph idx="1"/>
          </p:nvPr>
        </p:nvSpPr>
        <p:spPr>
          <a:xfrm>
            <a:off x="1941512" y="624110"/>
            <a:ext cx="8915400" cy="4418067"/>
          </a:xfrm>
        </p:spPr>
        <p:txBody>
          <a:bodyPr>
            <a:noAutofit/>
          </a:bodyPr>
          <a:lstStyle/>
          <a:p>
            <a:pPr algn="l">
              <a:lnSpc>
                <a:spcPct val="150000"/>
              </a:lnSpc>
            </a:pPr>
            <a:r>
              <a:rPr lang="en-US" sz="2000" dirty="0">
                <a:solidFill>
                  <a:schemeClr val="accent1"/>
                </a:solidFill>
              </a:rPr>
              <a:t/>
            </a:r>
            <a:br>
              <a:rPr lang="en-US" sz="2000" dirty="0">
                <a:solidFill>
                  <a:schemeClr val="accent1"/>
                </a:solidFill>
              </a:rPr>
            </a:br>
            <a:r>
              <a:rPr lang="en-US" sz="2000" dirty="0">
                <a:solidFill>
                  <a:schemeClr val="accent1"/>
                </a:solidFill>
              </a:rPr>
              <a:t/>
            </a:r>
            <a:br>
              <a:rPr lang="en-US" sz="2000" dirty="0">
                <a:solidFill>
                  <a:schemeClr val="accent1"/>
                </a:solidFill>
              </a:rPr>
            </a:br>
            <a:r>
              <a:rPr lang="en-US" sz="2400" dirty="0">
                <a:solidFill>
                  <a:schemeClr val="tx1"/>
                </a:solidFill>
                <a:latin typeface="Times New Roman" panose="02020603050405020304" pitchFamily="18" charset="0"/>
                <a:cs typeface="Times New Roman" panose="02020603050405020304" pitchFamily="18" charset="0"/>
              </a:rPr>
              <a:t>1-</a:t>
            </a: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High pressure system.</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2- Intermediate pressure system.</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3- Low pressure system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4- Pressure gauge.</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5- Yoke block.</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6- Pressure regulator.</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7- Flow control valves.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8- O</a:t>
            </a:r>
            <a:r>
              <a:rPr lang="en-US" sz="2400" baseline="-25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flush</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9-Scale</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arial" panose="020B0604020202020204" pitchFamily="34" charset="0"/>
              </a:rPr>
              <a:t/>
            </a:r>
            <a:br>
              <a:rPr lang="en-US" sz="2400" dirty="0">
                <a:solidFill>
                  <a:schemeClr val="tx1"/>
                </a:solidFill>
                <a:latin typeface="arial" panose="020B0604020202020204" pitchFamily="34" charset="0"/>
              </a:rPr>
            </a:br>
            <a:r>
              <a:rPr lang="en-US" sz="2000" dirty="0">
                <a:solidFill>
                  <a:schemeClr val="tx1"/>
                </a:solidFill>
                <a:latin typeface="arial" panose="020B0604020202020204" pitchFamily="34" charset="0"/>
              </a:rPr>
              <a:t/>
            </a:r>
            <a:br>
              <a:rPr lang="en-US" sz="2000" dirty="0">
                <a:solidFill>
                  <a:schemeClr val="tx1"/>
                </a:solidFill>
                <a:latin typeface="arial" panose="020B0604020202020204" pitchFamily="34" charset="0"/>
              </a:rPr>
            </a:br>
            <a:endParaRPr lang="ar-IQ" sz="2000" dirty="0"/>
          </a:p>
        </p:txBody>
      </p:sp>
    </p:spTree>
    <p:extLst>
      <p:ext uri="{BB962C8B-B14F-4D97-AF65-F5344CB8AC3E}">
        <p14:creationId xmlns:p14="http://schemas.microsoft.com/office/powerpoint/2010/main" val="94812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98" y="399097"/>
            <a:ext cx="9251253"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7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723" y="430955"/>
            <a:ext cx="9774805" cy="5500243"/>
          </a:xfrm>
          <a:prstGeom prst="rect">
            <a:avLst/>
          </a:prstGeom>
        </p:spPr>
      </p:pic>
    </p:spTree>
    <p:extLst>
      <p:ext uri="{BB962C8B-B14F-4D97-AF65-F5344CB8AC3E}">
        <p14:creationId xmlns:p14="http://schemas.microsoft.com/office/powerpoint/2010/main" val="361492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67195" y="1035590"/>
            <a:ext cx="8911687" cy="1280890"/>
          </a:xfrm>
        </p:spPr>
        <p:txBody>
          <a:bodyPr/>
          <a:lstStyle/>
          <a:p>
            <a:r>
              <a:rPr lang="en-US" dirty="0">
                <a:solidFill>
                  <a:schemeClr val="accent1"/>
                </a:solidFill>
                <a:latin typeface="Times New Roman" panose="02020603050405020304" pitchFamily="18" charset="0"/>
                <a:cs typeface="Times New Roman" panose="02020603050405020304" pitchFamily="18" charset="0"/>
              </a:rPr>
              <a:t>Types of anesthetic machine</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65300" y="1218835"/>
            <a:ext cx="9828212" cy="3175000"/>
          </a:xfrm>
        </p:spPr>
        <p:txBody>
          <a:bodyPr>
            <a:normAutofit fontScale="92500" lnSpcReduction="20000"/>
          </a:bodyPr>
          <a:lstStyle/>
          <a:p>
            <a:pPr algn="l"/>
            <a:r>
              <a:rPr lang="en-US" sz="2400" dirty="0"/>
              <a:t/>
            </a:r>
            <a:br>
              <a:rPr lang="en-US" sz="2400" dirty="0"/>
            </a:br>
            <a:r>
              <a:rPr lang="en-US" sz="2400" dirty="0"/>
              <a:t/>
            </a:r>
            <a:br>
              <a:rPr lang="en-US" sz="2400" dirty="0"/>
            </a:br>
            <a:r>
              <a:rPr lang="en-US" sz="2400" dirty="0"/>
              <a:t/>
            </a:r>
            <a:br>
              <a:rPr lang="en-US" sz="2400" dirty="0"/>
            </a:br>
            <a:r>
              <a:rPr lang="en-US" sz="3500" dirty="0">
                <a:latin typeface="Times New Roman" panose="02020603050405020304" pitchFamily="18" charset="0"/>
                <a:cs typeface="Times New Roman" panose="02020603050405020304" pitchFamily="18" charset="0"/>
              </a:rPr>
              <a:t>1- Intermittent : gas flows only during inspiration.</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2- Continuous : gas flow both during inspiration and expiration</a:t>
            </a:r>
            <a:endParaRPr lang="ar-IQ"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44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3" y="32994"/>
            <a:ext cx="11612880" cy="6805760"/>
          </a:xfrm>
          <a:prstGeom prst="rect">
            <a:avLst/>
          </a:prstGeom>
        </p:spPr>
      </p:pic>
    </p:spTree>
    <p:extLst>
      <p:ext uri="{BB962C8B-B14F-4D97-AF65-F5344CB8AC3E}">
        <p14:creationId xmlns:p14="http://schemas.microsoft.com/office/powerpoint/2010/main" val="1178094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0376" y="1140441"/>
            <a:ext cx="11482544" cy="6707875"/>
          </a:xfrm>
        </p:spPr>
        <p:txBody>
          <a:bodyPr>
            <a:noAutofit/>
          </a:bodyPr>
          <a:lstStyle/>
          <a:p>
            <a:pPr algn="just" rtl="0">
              <a:lnSpc>
                <a:spcPct val="150000"/>
              </a:lnSpc>
            </a:pPr>
            <a:r>
              <a:rPr lang="en-US" sz="2800" dirty="0">
                <a:latin typeface="Times New Roman" panose="02020603050405020304" pitchFamily="18" charset="0"/>
                <a:cs typeface="Times New Roman" panose="02020603050405020304" pitchFamily="18" charset="0"/>
              </a:rPr>
              <a:t>Among the gases used in the </a:t>
            </a:r>
            <a:r>
              <a:rPr lang="en-US" sz="2800" dirty="0" smtClean="0">
                <a:latin typeface="Times New Roman" panose="02020603050405020304" pitchFamily="18" charset="0"/>
                <a:cs typeface="Times New Roman" panose="02020603050405020304" pitchFamily="18" charset="0"/>
              </a:rPr>
              <a:t>anesthetic machine are </a:t>
            </a:r>
            <a:r>
              <a:rPr lang="en-US" sz="2800" dirty="0">
                <a:latin typeface="Times New Roman" panose="02020603050405020304" pitchFamily="18" charset="0"/>
                <a:cs typeface="Times New Roman" panose="02020603050405020304" pitchFamily="18" charset="0"/>
              </a:rPr>
              <a:t>isoflurane, </a:t>
            </a:r>
            <a:r>
              <a:rPr lang="en-US" sz="2800" dirty="0" err="1" smtClean="0">
                <a:latin typeface="Times New Roman" panose="02020603050405020304" pitchFamily="18" charset="0"/>
                <a:cs typeface="Times New Roman" panose="02020603050405020304" pitchFamily="18" charset="0"/>
              </a:rPr>
              <a:t>cefoflurane</a:t>
            </a:r>
            <a:r>
              <a:rPr lang="en-US" sz="2800" dirty="0" smtClean="0">
                <a:latin typeface="Times New Roman" panose="02020603050405020304" pitchFamily="18" charset="0"/>
                <a:cs typeface="Times New Roman" panose="02020603050405020304" pitchFamily="18" charset="0"/>
              </a:rPr>
              <a:t> and </a:t>
            </a:r>
            <a:r>
              <a:rPr lang="en-US" sz="2800" dirty="0" err="1" smtClean="0">
                <a:latin typeface="Times New Roman" panose="02020603050405020304" pitchFamily="18" charset="0"/>
                <a:cs typeface="Times New Roman" panose="02020603050405020304" pitchFamily="18" charset="0"/>
              </a:rPr>
              <a:t>halothene</a:t>
            </a:r>
            <a:r>
              <a:rPr lang="en-US" sz="2800" dirty="0">
                <a:latin typeface="Times New Roman" panose="02020603050405020304" pitchFamily="18" charset="0"/>
                <a:cs typeface="Times New Roman" panose="02020603050405020304" pitchFamily="18" charset="0"/>
              </a:rPr>
              <a:t>, and the most commonly used is </a:t>
            </a:r>
            <a:r>
              <a:rPr lang="en-US" sz="2800" dirty="0" smtClean="0">
                <a:latin typeface="Times New Roman" panose="02020603050405020304" pitchFamily="18" charset="0"/>
                <a:cs typeface="Times New Roman" panose="02020603050405020304" pitchFamily="18" charset="0"/>
              </a:rPr>
              <a:t>isoflurane.</a:t>
            </a:r>
          </a:p>
          <a:p>
            <a:pPr algn="just" rtl="0">
              <a:lnSpc>
                <a:spcPct val="150000"/>
              </a:lnSpc>
            </a:pPr>
            <a:r>
              <a:rPr lang="en-US" sz="2800" dirty="0" smtClean="0">
                <a:latin typeface="Times New Roman" panose="02020603050405020304" pitchFamily="18" charset="0"/>
                <a:cs typeface="Times New Roman" panose="02020603050405020304" pitchFamily="18" charset="0"/>
              </a:rPr>
              <a:t>Isoflurane </a:t>
            </a:r>
            <a:r>
              <a:rPr lang="en-US" sz="2800" dirty="0">
                <a:latin typeface="Times New Roman" panose="02020603050405020304" pitchFamily="18" charset="0"/>
                <a:cs typeface="Times New Roman" panose="02020603050405020304" pitchFamily="18" charset="0"/>
              </a:rPr>
              <a:t>offers many advantages over other inhalational anesthetics. Its faster induction and recovery, relative sparing effect on cardiovascular function and cerebral blood flow </a:t>
            </a:r>
            <a:r>
              <a:rPr lang="en-US" sz="2800" dirty="0" smtClean="0">
                <a:latin typeface="Times New Roman" panose="02020603050405020304" pitchFamily="18" charset="0"/>
                <a:cs typeface="Times New Roman" panose="02020603050405020304" pitchFamily="18" charset="0"/>
              </a:rPr>
              <a:t>auto regulation, </a:t>
            </a:r>
            <a:r>
              <a:rPr lang="en-US" sz="2800" dirty="0">
                <a:latin typeface="Times New Roman" panose="02020603050405020304" pitchFamily="18" charset="0"/>
                <a:cs typeface="Times New Roman" panose="02020603050405020304" pitchFamily="18" charset="0"/>
              </a:rPr>
              <a:t>and negligible metabolism make this drug particularly useful in the anesthetic administration of the debilitated, aged, or unusual veterinary patient.</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06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79026" y="0"/>
            <a:ext cx="8911687" cy="1280890"/>
          </a:xfrm>
        </p:spPr>
        <p:txBody>
          <a:bodyPr/>
          <a:lstStyle/>
          <a:p>
            <a:r>
              <a:rPr lang="en-US" dirty="0">
                <a:solidFill>
                  <a:schemeClr val="accent1"/>
                </a:solidFill>
                <a:latin typeface="Times New Roman" panose="02020603050405020304" pitchFamily="18" charset="0"/>
                <a:cs typeface="Times New Roman" panose="02020603050405020304" pitchFamily="18" charset="0"/>
              </a:rPr>
              <a:t>Accessories of Anesthetic machine</a:t>
            </a:r>
            <a:endParaRPr lang="ar-IQ" dirty="0"/>
          </a:p>
        </p:txBody>
      </p:sp>
      <p:sp>
        <p:nvSpPr>
          <p:cNvPr id="3" name="عنصر نائب للمحتوى 2"/>
          <p:cNvSpPr>
            <a:spLocks noGrp="1"/>
          </p:cNvSpPr>
          <p:nvPr>
            <p:ph sz="half" idx="1"/>
          </p:nvPr>
        </p:nvSpPr>
        <p:spPr>
          <a:xfrm>
            <a:off x="655093" y="1452853"/>
            <a:ext cx="4722125" cy="4620401"/>
          </a:xfrm>
        </p:spPr>
        <p:txBody>
          <a:bodyPr>
            <a:noAutofit/>
          </a:bodyPr>
          <a:lstStyle/>
          <a:p>
            <a:pPr algn="l"/>
            <a:r>
              <a:rPr lang="en-US" sz="2600" dirty="0">
                <a:solidFill>
                  <a:schemeClr val="tx1"/>
                </a:solidFill>
                <a:latin typeface="Times New Roman" panose="02020603050405020304" pitchFamily="18" charset="0"/>
                <a:cs typeface="Times New Roman" panose="02020603050405020304" pitchFamily="18" charset="0"/>
              </a:rPr>
              <a:t>1- VAPORIZ</a:t>
            </a:r>
            <a:r>
              <a:rPr lang="en-US" sz="2600" dirty="0" smtClean="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2- GAS SUPPLY.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3 – VENTILATION.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4 – MONITORS.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5 – ALARMS.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6</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BREATHING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CIRCUITS. </a:t>
            </a:r>
            <a:br>
              <a:rPr lang="en-US" sz="2600" dirty="0">
                <a:solidFill>
                  <a:schemeClr val="tx1"/>
                </a:solidFill>
                <a:latin typeface="Times New Roman" panose="02020603050405020304" pitchFamily="18" charset="0"/>
                <a:cs typeface="Times New Roman" panose="02020603050405020304" pitchFamily="18" charset="0"/>
              </a:rPr>
            </a:br>
            <a:r>
              <a:rPr lang="en-US" sz="2600" dirty="0" smtClean="0">
                <a:solidFill>
                  <a:schemeClr val="tx1"/>
                </a:solidFill>
                <a:latin typeface="Times New Roman" panose="02020603050405020304" pitchFamily="18" charset="0"/>
                <a:cs typeface="Times New Roman" panose="02020603050405020304" pitchFamily="18" charset="0"/>
              </a:rPr>
              <a:t>7 </a:t>
            </a:r>
            <a:r>
              <a:rPr lang="en-US" sz="2600" dirty="0">
                <a:solidFill>
                  <a:schemeClr val="tx1"/>
                </a:solidFill>
                <a:latin typeface="Times New Roman" panose="02020603050405020304" pitchFamily="18" charset="0"/>
                <a:cs typeface="Times New Roman" panose="02020603050405020304" pitchFamily="18" charset="0"/>
              </a:rPr>
              <a:t>– CO2 ABSORBER. </a:t>
            </a:r>
            <a:br>
              <a:rPr lang="en-US" sz="2600" dirty="0">
                <a:solidFill>
                  <a:schemeClr val="tx1"/>
                </a:solidFill>
                <a:latin typeface="Times New Roman" panose="02020603050405020304" pitchFamily="18" charset="0"/>
                <a:cs typeface="Times New Roman" panose="02020603050405020304" pitchFamily="18" charset="0"/>
              </a:rPr>
            </a:br>
            <a:r>
              <a:rPr lang="en-US" sz="2600" dirty="0" smtClean="0">
                <a:solidFill>
                  <a:schemeClr val="tx1"/>
                </a:solidFill>
                <a:latin typeface="Times New Roman" panose="02020603050405020304" pitchFamily="18" charset="0"/>
                <a:cs typeface="Times New Roman" panose="02020603050405020304" pitchFamily="18" charset="0"/>
              </a:rPr>
              <a:t>8 </a:t>
            </a:r>
            <a:r>
              <a:rPr lang="en-US" sz="2600" dirty="0">
                <a:solidFill>
                  <a:schemeClr val="tx1"/>
                </a:solidFill>
                <a:latin typeface="Times New Roman" panose="02020603050405020304" pitchFamily="18" charset="0"/>
                <a:cs typeface="Times New Roman" panose="02020603050405020304" pitchFamily="18" charset="0"/>
              </a:rPr>
              <a:t>– CAPNOGRAPH CO2. </a:t>
            </a:r>
            <a:br>
              <a:rPr lang="en-US" sz="2600" dirty="0">
                <a:solidFill>
                  <a:schemeClr val="tx1"/>
                </a:solidFill>
                <a:latin typeface="Times New Roman" panose="02020603050405020304" pitchFamily="18" charset="0"/>
                <a:cs typeface="Times New Roman" panose="02020603050405020304" pitchFamily="18" charset="0"/>
              </a:rPr>
            </a:br>
            <a:r>
              <a:rPr lang="en-US" sz="2600" dirty="0">
                <a:solidFill>
                  <a:schemeClr val="tx1"/>
                </a:solidFill>
                <a:latin typeface="Times New Roman" panose="02020603050405020304" pitchFamily="18" charset="0"/>
                <a:cs typeface="Times New Roman" panose="02020603050405020304" pitchFamily="18" charset="0"/>
              </a:rPr>
              <a:t>9</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GAS CYLINDER. </a:t>
            </a:r>
            <a:endParaRPr lang="en-US" sz="2600" dirty="0" smtClean="0">
              <a:solidFill>
                <a:schemeClr val="tx1"/>
              </a:solidFill>
              <a:latin typeface="Times New Roman" panose="02020603050405020304" pitchFamily="18" charset="0"/>
              <a:cs typeface="Times New Roman" panose="02020603050405020304" pitchFamily="18" charset="0"/>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1433" y="873457"/>
            <a:ext cx="7210567" cy="5813946"/>
          </a:xfrm>
          <a:prstGeom prst="rect">
            <a:avLst/>
          </a:prstGeom>
        </p:spPr>
      </p:pic>
    </p:spTree>
    <p:extLst>
      <p:ext uri="{BB962C8B-B14F-4D97-AF65-F5344CB8AC3E}">
        <p14:creationId xmlns:p14="http://schemas.microsoft.com/office/powerpoint/2010/main" val="157504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29403" y="-209004"/>
            <a:ext cx="3505199" cy="976312"/>
          </a:xfrm>
        </p:spPr>
        <p:txBody>
          <a:bodyPr>
            <a:normAutofit/>
          </a:bodyPr>
          <a:lstStyle/>
          <a:p>
            <a:r>
              <a:rPr lang="en-US" sz="3200" dirty="0">
                <a:solidFill>
                  <a:schemeClr val="accent1"/>
                </a:solidFill>
                <a:latin typeface="Times New Roman" panose="02020603050405020304" pitchFamily="18" charset="0"/>
                <a:cs typeface="Times New Roman" panose="02020603050405020304" pitchFamily="18" charset="0"/>
              </a:rPr>
              <a:t>Anesthetic machine</a:t>
            </a:r>
            <a:endParaRPr lang="ar-IQ" sz="3200" dirty="0">
              <a:latin typeface="Times New Roman" panose="02020603050405020304" pitchFamily="18" charset="0"/>
              <a:cs typeface="Times New Roman" panose="02020603050405020304" pitchFamily="18"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0920" y="1171968"/>
            <a:ext cx="3047410" cy="5119650"/>
          </a:xfrm>
        </p:spPr>
      </p:pic>
      <p:sp>
        <p:nvSpPr>
          <p:cNvPr id="4" name="عنصر نائب للنص 3"/>
          <p:cNvSpPr>
            <a:spLocks noGrp="1"/>
          </p:cNvSpPr>
          <p:nvPr>
            <p:ph type="body" sz="half" idx="2"/>
          </p:nvPr>
        </p:nvSpPr>
        <p:spPr>
          <a:xfrm>
            <a:off x="409433" y="1171968"/>
            <a:ext cx="7792871" cy="5686032"/>
          </a:xfrm>
        </p:spPr>
        <p:txBody>
          <a:bodyPr>
            <a:noAutofit/>
          </a:bodyPr>
          <a:lstStyle/>
          <a:p>
            <a:pPr marL="342900" indent="-342900"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most important piece of equipment that the anaesthesiologist uses is the anaesthesia machine.</a:t>
            </a:r>
          </a:p>
          <a:p>
            <a:pPr marL="342900" indent="-342900"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Safe use of anaesthesia machine depends upon an interaction between the basic design of the machine with its safety features and the knowledge and skills of the anaesthesiologist. </a:t>
            </a:r>
          </a:p>
          <a:p>
            <a:pPr marL="342900" indent="-342900"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basic function of an anaesthesia machine is to prepare a gas mixture of precisely known, but variable composition.  </a:t>
            </a:r>
          </a:p>
          <a:p>
            <a:pPr marL="342900" indent="-342900"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gas mixture can then be delivered to a breathing system. </a:t>
            </a:r>
          </a:p>
          <a:p>
            <a:pPr rtl="0"/>
            <a:r>
              <a:rPr lang="ar-IQ"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ar-IQ" sz="2800" dirty="0">
              <a:latin typeface="Times New Roman" panose="02020603050405020304" pitchFamily="18" charset="0"/>
              <a:cs typeface="Times New Roman" panose="02020603050405020304" pitchFamily="18" charset="0"/>
            </a:endParaRPr>
          </a:p>
          <a:p>
            <a:pPr algn="l"/>
            <a:endParaRPr lang="ar-IQ" sz="2800" dirty="0"/>
          </a:p>
        </p:txBody>
      </p:sp>
    </p:spTree>
    <p:extLst>
      <p:ext uri="{BB962C8B-B14F-4D97-AF65-F5344CB8AC3E}">
        <p14:creationId xmlns:p14="http://schemas.microsoft.com/office/powerpoint/2010/main" val="401638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79400"/>
            <a:ext cx="9182099" cy="6337299"/>
          </a:xfrm>
          <a:prstGeom prst="rect">
            <a:avLst/>
          </a:prstGeom>
        </p:spPr>
      </p:pic>
    </p:spTree>
    <p:extLst>
      <p:ext uri="{BB962C8B-B14F-4D97-AF65-F5344CB8AC3E}">
        <p14:creationId xmlns:p14="http://schemas.microsoft.com/office/powerpoint/2010/main" val="3375172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971" y="0"/>
            <a:ext cx="8925636" cy="6858000"/>
          </a:xfrm>
          <a:prstGeom prst="rect">
            <a:avLst/>
          </a:prstGeom>
        </p:spPr>
      </p:pic>
    </p:spTree>
    <p:extLst>
      <p:ext uri="{BB962C8B-B14F-4D97-AF65-F5344CB8AC3E}">
        <p14:creationId xmlns:p14="http://schemas.microsoft.com/office/powerpoint/2010/main" val="3440520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60160" y="201029"/>
            <a:ext cx="8911687" cy="863497"/>
          </a:xfrm>
        </p:spPr>
        <p:txBody>
          <a:bodyPr>
            <a:normAutofit/>
          </a:bodyPr>
          <a:lstStyle/>
          <a:p>
            <a:r>
              <a:rPr lang="en-US" sz="2800" b="1" dirty="0" smtClean="0">
                <a:latin typeface="Times New Roman" panose="02020603050405020304" pitchFamily="18" charset="0"/>
                <a:cs typeface="Times New Roman" panose="02020603050405020304" pitchFamily="18" charset="0"/>
              </a:rPr>
              <a:t>Advantages and disadvantages of anesthetic machine</a:t>
            </a:r>
            <a:endParaRPr lang="ar-IQ" sz="2800"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sz="half" idx="1"/>
          </p:nvPr>
        </p:nvSpPr>
        <p:spPr>
          <a:xfrm>
            <a:off x="545910" y="1460310"/>
            <a:ext cx="5454840" cy="5451460"/>
          </a:xfrm>
        </p:spPr>
        <p:txBody>
          <a:bodyPr>
            <a:noAutofit/>
          </a:bodyPr>
          <a:lstStyle/>
          <a:p>
            <a:pPr marL="0" indent="0" algn="just" rtl="0">
              <a:buNone/>
            </a:pPr>
            <a:r>
              <a:rPr lang="en-US" sz="2800" b="1" dirty="0" smtClean="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dvantages</a:t>
            </a:r>
            <a:r>
              <a:rPr lang="en-US" sz="2800" dirty="0" smtClean="0">
                <a:latin typeface="Times New Roman" panose="02020603050405020304" pitchFamily="18" charset="0"/>
                <a:cs typeface="Times New Roman" panose="02020603050405020304" pitchFamily="18" charset="0"/>
              </a:rPr>
              <a:t>:</a:t>
            </a:r>
          </a:p>
          <a:p>
            <a:pPr lvl="0" algn="just" rtl="0"/>
            <a:r>
              <a:rPr lang="en-US" sz="2800" dirty="0" smtClean="0">
                <a:latin typeface="Times New Roman" panose="02020603050405020304" pitchFamily="18" charset="0"/>
                <a:cs typeface="Times New Roman" panose="02020603050405020304" pitchFamily="18" charset="0"/>
              </a:rPr>
              <a:t>Constant inspired concentrations.</a:t>
            </a:r>
          </a:p>
          <a:p>
            <a:pPr lvl="0" algn="just" rtl="0"/>
            <a:r>
              <a:rPr lang="en-US" sz="2800" dirty="0" smtClean="0">
                <a:latin typeface="Times New Roman" panose="02020603050405020304" pitchFamily="18" charset="0"/>
                <a:cs typeface="Times New Roman" panose="02020603050405020304" pitchFamily="18" charset="0"/>
              </a:rPr>
              <a:t>Conserve respiratory heat and humidity.</a:t>
            </a:r>
          </a:p>
          <a:p>
            <a:pPr lvl="0" algn="just" rtl="0"/>
            <a:r>
              <a:rPr lang="en-US" sz="2800" dirty="0" smtClean="0">
                <a:latin typeface="Times New Roman" panose="02020603050405020304" pitchFamily="18" charset="0"/>
                <a:cs typeface="Times New Roman" panose="02020603050405020304" pitchFamily="18" charset="0"/>
              </a:rPr>
              <a:t>Useful for all ages. </a:t>
            </a:r>
          </a:p>
          <a:p>
            <a:pPr lvl="0" algn="just" rtl="0"/>
            <a:r>
              <a:rPr lang="en-US" sz="2800" dirty="0" smtClean="0">
                <a:latin typeface="Times New Roman" panose="02020603050405020304" pitchFamily="18" charset="0"/>
                <a:cs typeface="Times New Roman" panose="02020603050405020304" pitchFamily="18" charset="0"/>
              </a:rPr>
              <a:t>Useful for closed system or low-flow.</a:t>
            </a:r>
          </a:p>
          <a:p>
            <a:pPr lvl="0" algn="just" rtl="0"/>
            <a:r>
              <a:rPr lang="en-US" sz="2800" dirty="0" smtClean="0">
                <a:latin typeface="Times New Roman" panose="02020603050405020304" pitchFamily="18" charset="0"/>
                <a:cs typeface="Times New Roman" panose="02020603050405020304" pitchFamily="18" charset="0"/>
              </a:rPr>
              <a:t>Low resistance.</a:t>
            </a:r>
            <a:endParaRPr lang="en-US" sz="2800" dirty="0">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sz="half" idx="2"/>
          </p:nvPr>
        </p:nvSpPr>
        <p:spPr>
          <a:xfrm>
            <a:off x="6057900" y="1460310"/>
            <a:ext cx="6080760" cy="1671510"/>
          </a:xfrm>
        </p:spPr>
        <p:txBody>
          <a:bodyPr>
            <a:normAutofit/>
          </a:bodyPr>
          <a:lstStyle/>
          <a:p>
            <a:pPr marL="1371600" lvl="3" indent="0" algn="l" rtl="0">
              <a:buNone/>
            </a:pPr>
            <a:r>
              <a:rPr lang="en-US" sz="2800" b="1" dirty="0" smtClean="0">
                <a:latin typeface="Times New Roman" panose="02020603050405020304" pitchFamily="18" charset="0"/>
                <a:cs typeface="Times New Roman" panose="02020603050405020304" pitchFamily="18" charset="0"/>
              </a:rPr>
              <a:t>D</a:t>
            </a:r>
            <a:r>
              <a:rPr lang="en-US" sz="2800" b="1" dirty="0" smtClean="0">
                <a:latin typeface="Times New Roman" panose="02020603050405020304" pitchFamily="18" charset="0"/>
                <a:cs typeface="Times New Roman" panose="02020603050405020304" pitchFamily="18" charset="0"/>
              </a:rPr>
              <a:t>isadvantages</a:t>
            </a:r>
            <a:r>
              <a:rPr lang="en-US" sz="2800" dirty="0" smtClean="0">
                <a:latin typeface="Times New Roman" panose="02020603050405020304" pitchFamily="18" charset="0"/>
                <a:cs typeface="Times New Roman" panose="02020603050405020304" pitchFamily="18" charset="0"/>
              </a:rPr>
              <a:t>:</a:t>
            </a:r>
          </a:p>
          <a:p>
            <a:pPr lvl="0" algn="l" rtl="0"/>
            <a:r>
              <a:rPr lang="en-US" sz="2800" dirty="0" smtClean="0">
                <a:latin typeface="Times New Roman" panose="02020603050405020304" pitchFamily="18" charset="0"/>
                <a:cs typeface="Times New Roman" panose="02020603050405020304" pitchFamily="18" charset="0"/>
              </a:rPr>
              <a:t>Increased dead space.</a:t>
            </a:r>
          </a:p>
          <a:p>
            <a:pPr lvl="0" algn="l" rtl="0"/>
            <a:r>
              <a:rPr lang="en-US" sz="2800" dirty="0" smtClean="0">
                <a:latin typeface="Times New Roman" panose="02020603050405020304" pitchFamily="18" charset="0"/>
                <a:cs typeface="Times New Roman" panose="02020603050405020304" pitchFamily="18" charset="0"/>
              </a:rPr>
              <a:t>Malfunctions of unidirectional valves.</a:t>
            </a:r>
            <a:r>
              <a:rPr lang="ar-IQ" sz="2800" dirty="0" smtClean="0"/>
              <a:t> </a:t>
            </a:r>
            <a:endParaRPr lang="en-US" sz="2800" dirty="0"/>
          </a:p>
        </p:txBody>
      </p:sp>
    </p:spTree>
    <p:extLst>
      <p:ext uri="{BB962C8B-B14F-4D97-AF65-F5344CB8AC3E}">
        <p14:creationId xmlns:p14="http://schemas.microsoft.com/office/powerpoint/2010/main" val="2896997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5" y="68580"/>
            <a:ext cx="9144001" cy="670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6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67194" y="326930"/>
            <a:ext cx="8911687" cy="1280890"/>
          </a:xfrm>
        </p:spPr>
        <p:txBody>
          <a:bodyPr/>
          <a:lstStyle/>
          <a:p>
            <a:r>
              <a:rPr lang="en-US" dirty="0" smtClean="0"/>
              <a:t>Soda </a:t>
            </a:r>
            <a:r>
              <a:rPr lang="en-US" dirty="0" smtClean="0"/>
              <a:t>lime </a:t>
            </a:r>
            <a:r>
              <a:rPr lang="en-US" dirty="0" smtClean="0"/>
              <a:t>(CO2 absorbant )</a:t>
            </a:r>
            <a:endParaRPr lang="ar-IQ" dirty="0"/>
          </a:p>
        </p:txBody>
      </p:sp>
      <p:sp>
        <p:nvSpPr>
          <p:cNvPr id="3" name="عنصر نائب للمحتوى 2"/>
          <p:cNvSpPr>
            <a:spLocks noGrp="1"/>
          </p:cNvSpPr>
          <p:nvPr>
            <p:ph sz="half" idx="1"/>
          </p:nvPr>
        </p:nvSpPr>
        <p:spPr>
          <a:xfrm>
            <a:off x="525467" y="1615858"/>
            <a:ext cx="6514769" cy="4295363"/>
          </a:xfrm>
        </p:spPr>
        <p:txBody>
          <a:bodyPr>
            <a:normAutofit lnSpcReduction="10000"/>
          </a:bodyPr>
          <a:lstStyle/>
          <a:p>
            <a:pPr algn="l" rtl="0">
              <a:buFont typeface="Wingdings" pitchFamily="2" charset="2"/>
              <a:buChar char="q"/>
            </a:pPr>
            <a:r>
              <a:rPr lang="en-US" dirty="0" smtClean="0"/>
              <a:t>Calcium hydroxide </a:t>
            </a:r>
          </a:p>
          <a:p>
            <a:pPr algn="l" rtl="0"/>
            <a:r>
              <a:rPr lang="en-US" dirty="0" smtClean="0"/>
              <a:t>Barium hydroxide </a:t>
            </a:r>
          </a:p>
          <a:p>
            <a:pPr algn="l" rtl="0"/>
            <a:r>
              <a:rPr lang="en-US" dirty="0" smtClean="0"/>
              <a:t>Little amount of sodium and potassium hydroxide </a:t>
            </a:r>
          </a:p>
          <a:p>
            <a:pPr algn="l" rtl="0"/>
            <a:r>
              <a:rPr lang="en-US" dirty="0" smtClean="0"/>
              <a:t>Silica and kieselgahr which responsible soda lim granulles toughness</a:t>
            </a:r>
          </a:p>
          <a:p>
            <a:pPr algn="l" rtl="0"/>
            <a:r>
              <a:rPr lang="en-US" dirty="0" smtClean="0"/>
              <a:t>Fresh calcium hydroxide is soft and easily to crush</a:t>
            </a:r>
          </a:p>
          <a:p>
            <a:pPr algn="l" rtl="0"/>
            <a:r>
              <a:rPr lang="en-US" dirty="0" smtClean="0"/>
              <a:t>Expended calcium hydroxid is convered to calcium carbonates which is hard </a:t>
            </a:r>
          </a:p>
          <a:p>
            <a:pPr algn="l" rtl="0"/>
            <a:r>
              <a:rPr lang="en-US" dirty="0" smtClean="0"/>
              <a:t>Soda lim colour is </a:t>
            </a:r>
            <a:r>
              <a:rPr lang="en-US" dirty="0" smtClean="0"/>
              <a:t>white </a:t>
            </a:r>
            <a:r>
              <a:rPr lang="en-US" dirty="0" smtClean="0"/>
              <a:t>and can be changed to violet when </a:t>
            </a:r>
            <a:r>
              <a:rPr lang="en-US" dirty="0" smtClean="0"/>
              <a:t>expose </a:t>
            </a:r>
            <a:r>
              <a:rPr lang="en-US" dirty="0" smtClean="0"/>
              <a:t>to air </a:t>
            </a:r>
          </a:p>
          <a:p>
            <a:pPr algn="l" rtl="0"/>
            <a:r>
              <a:rPr lang="en-US" dirty="0" smtClean="0"/>
              <a:t>Heat line that appear on soda </a:t>
            </a:r>
            <a:r>
              <a:rPr lang="en-US" dirty="0" smtClean="0"/>
              <a:t>lime </a:t>
            </a:r>
            <a:r>
              <a:rPr lang="en-US" dirty="0" smtClean="0"/>
              <a:t>container is an </a:t>
            </a:r>
            <a:r>
              <a:rPr lang="en-US" dirty="0" smtClean="0"/>
              <a:t>indicator </a:t>
            </a:r>
            <a:r>
              <a:rPr lang="en-US" dirty="0" smtClean="0"/>
              <a:t>of active CO2 absorbition especially in large animal  </a:t>
            </a:r>
            <a:endParaRPr lang="ar-IQ" dirty="0"/>
          </a:p>
        </p:txBody>
      </p:sp>
      <p:sp>
        <p:nvSpPr>
          <p:cNvPr id="4" name="عنصر نائب للمحتوى 3"/>
          <p:cNvSpPr>
            <a:spLocks noGrp="1"/>
          </p:cNvSpPr>
          <p:nvPr>
            <p:ph sz="half" idx="2"/>
          </p:nvPr>
        </p:nvSpPr>
        <p:spPr>
          <a:xfrm>
            <a:off x="7190746" y="1640910"/>
            <a:ext cx="4683927" cy="4262934"/>
          </a:xfrm>
        </p:spPr>
        <p:txBody>
          <a:bodyPr>
            <a:normAutofit lnSpcReduction="10000"/>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831" y="2468865"/>
            <a:ext cx="2172483" cy="217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414" y="2159695"/>
            <a:ext cx="20955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26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Closed container </a:t>
            </a:r>
            <a:endParaRPr lang="ar-IQ" dirty="0"/>
          </a:p>
        </p:txBody>
      </p:sp>
      <p:sp>
        <p:nvSpPr>
          <p:cNvPr id="3" name="عنصر نائب للمحتوى 2"/>
          <p:cNvSpPr>
            <a:spLocks noGrp="1"/>
          </p:cNvSpPr>
          <p:nvPr>
            <p:ph sz="half" idx="1"/>
          </p:nvPr>
        </p:nvSpPr>
        <p:spPr>
          <a:xfrm>
            <a:off x="325677" y="2133599"/>
            <a:ext cx="6577399" cy="3966575"/>
          </a:xfrm>
        </p:spPr>
        <p:txBody>
          <a:bodyPr/>
          <a:lstStyle/>
          <a:p>
            <a:pPr algn="l" rtl="0"/>
            <a:r>
              <a:rPr lang="en-US" dirty="0" smtClean="0"/>
              <a:t>Used for oxygenation and inhalant induction </a:t>
            </a:r>
          </a:p>
          <a:p>
            <a:pPr algn="l" rtl="0"/>
            <a:r>
              <a:rPr lang="en-US" dirty="0" smtClean="0"/>
              <a:t>Flow of fresh gas inside the chamber must be 2-5 liter/minut</a:t>
            </a:r>
          </a:p>
          <a:p>
            <a:pPr algn="l" rtl="0"/>
            <a:r>
              <a:rPr lang="en-US" dirty="0" smtClean="0"/>
              <a:t>Concentration of Inhalant anesthetic should increase  gradually 5% every 10 second till 4%-4.5% of isoflurane or sevoflurane is injected</a:t>
            </a:r>
          </a:p>
          <a:p>
            <a:pPr algn="l" rtl="0"/>
            <a:r>
              <a:rPr lang="en-US" dirty="0" smtClean="0"/>
              <a:t>Oxygen must be injected in the chamber 5 minutes before inhalant drug is used </a:t>
            </a:r>
            <a:endParaRPr lang="ar-IQ" dirty="0"/>
          </a:p>
        </p:txBody>
      </p:sp>
      <p:sp>
        <p:nvSpPr>
          <p:cNvPr id="4" name="عنصر نائب للمحتوى 3"/>
          <p:cNvSpPr>
            <a:spLocks noGrp="1"/>
          </p:cNvSpPr>
          <p:nvPr>
            <p:ph sz="half" idx="2"/>
          </p:nvPr>
        </p:nvSpPr>
        <p:spPr/>
        <p:txBody>
          <a:bodyPr/>
          <a:lstStyle/>
          <a:p>
            <a:pPr marL="0" indent="0" algn="ctr" rtl="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993" y="2757884"/>
            <a:ext cx="4256238" cy="253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188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2207676" cy="758920"/>
          </a:xfrm>
        </p:spPr>
        <p:txBody>
          <a:bodyPr>
            <a:noAutofit/>
          </a:bodyPr>
          <a:lstStyle/>
          <a:p>
            <a:r>
              <a:rPr lang="en-US" sz="4800" b="1" dirty="0" smtClean="0"/>
              <a:t>Masks </a:t>
            </a:r>
            <a:endParaRPr lang="ar-IQ" sz="4800" b="1" dirty="0"/>
          </a:p>
        </p:txBody>
      </p:sp>
      <p:sp>
        <p:nvSpPr>
          <p:cNvPr id="3" name="عنصر نائب للمحتوى 2"/>
          <p:cNvSpPr>
            <a:spLocks noGrp="1"/>
          </p:cNvSpPr>
          <p:nvPr>
            <p:ph sz="half" idx="1"/>
          </p:nvPr>
        </p:nvSpPr>
        <p:spPr>
          <a:xfrm>
            <a:off x="1291590" y="2133600"/>
            <a:ext cx="5429250" cy="3227070"/>
          </a:xfrm>
        </p:spPr>
        <p:txBody>
          <a:bodyPr>
            <a:normAutofit/>
          </a:bodyPr>
          <a:lstStyle/>
          <a:p>
            <a:pPr algn="just" rtl="0"/>
            <a:r>
              <a:rPr lang="en-US" sz="2800" dirty="0" smtClean="0"/>
              <a:t>Mask induction is smoothest in depressed ,tranqulized ,or sedated </a:t>
            </a:r>
            <a:r>
              <a:rPr lang="en-US" sz="2800" dirty="0" smtClean="0"/>
              <a:t>patient.</a:t>
            </a:r>
          </a:p>
          <a:p>
            <a:pPr marL="0" indent="0" algn="just" rtl="0">
              <a:buNone/>
            </a:pPr>
            <a:endParaRPr lang="en-US" sz="2800" dirty="0" smtClean="0"/>
          </a:p>
          <a:p>
            <a:pPr algn="just" rtl="0"/>
            <a:r>
              <a:rPr lang="en-US" sz="2800" dirty="0" smtClean="0"/>
              <a:t>Mask must be fitted on the animal </a:t>
            </a:r>
            <a:r>
              <a:rPr lang="en-US" sz="2800" dirty="0" smtClean="0"/>
              <a:t>muzzle.</a:t>
            </a:r>
            <a:endParaRPr lang="ar-IQ"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351" y="2176239"/>
            <a:ext cx="4941598"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1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37832" y="2493852"/>
            <a:ext cx="8911687" cy="3101729"/>
          </a:xfrm>
        </p:spPr>
        <p:txBody>
          <a:bodyPr>
            <a:normAutofit/>
          </a:bodyPr>
          <a:lstStyle/>
          <a:p>
            <a:pPr algn="ctr"/>
            <a:r>
              <a:rPr lang="en-US" sz="6000" dirty="0" smtClean="0"/>
              <a:t>THANKS </a:t>
            </a:r>
            <a:endParaRPr lang="ar-IQ" sz="6000" dirty="0"/>
          </a:p>
        </p:txBody>
      </p:sp>
    </p:spTree>
    <p:extLst>
      <p:ext uri="{BB962C8B-B14F-4D97-AF65-F5344CB8AC3E}">
        <p14:creationId xmlns:p14="http://schemas.microsoft.com/office/powerpoint/2010/main" val="419901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327546" y="1175486"/>
            <a:ext cx="9093364" cy="5363570"/>
          </a:xfrm>
        </p:spPr>
        <p:txBody>
          <a:bodyPr>
            <a:noAutofit/>
          </a:bodyPr>
          <a:lstStyle/>
          <a:p>
            <a:pPr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Anaesthesia machine itself has evolved from a simple pneumatic device to a complex array of mechanical, electrical and computer – controlled components. </a:t>
            </a:r>
          </a:p>
          <a:p>
            <a:pPr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Much of the driving force for these changes have been to improve patient safety and user convenience.</a:t>
            </a:r>
          </a:p>
          <a:p>
            <a:pPr algn="just" rt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Though many modifications have been brought out still the basic design has not much changed.  Hence, knowledge of the basic design of the anaesthesia machine is a must for all the practicing </a:t>
            </a:r>
            <a:r>
              <a:rPr lang="en-US" sz="2800" dirty="0" smtClean="0">
                <a:latin typeface="Times New Roman" panose="02020603050405020304" pitchFamily="18" charset="0"/>
                <a:cs typeface="Times New Roman" panose="02020603050405020304" pitchFamily="18" charset="0"/>
              </a:rPr>
              <a:t>anesthesiologists </a:t>
            </a:r>
            <a:r>
              <a:rPr lang="en-US" sz="2800" dirty="0">
                <a:latin typeface="Times New Roman" panose="02020603050405020304" pitchFamily="18" charset="0"/>
                <a:cs typeface="Times New Roman" panose="02020603050405020304" pitchFamily="18" charset="0"/>
              </a:rPr>
              <a:t>to understand the </a:t>
            </a:r>
            <a:r>
              <a:rPr lang="en-US" sz="2800" dirty="0" smtClean="0">
                <a:latin typeface="Times New Roman" panose="02020603050405020304" pitchFamily="18" charset="0"/>
                <a:cs typeface="Times New Roman" panose="02020603050405020304" pitchFamily="18" charset="0"/>
              </a:rPr>
              <a:t>modern anesthesia workstation.</a:t>
            </a:r>
            <a:endParaRPr lang="ar-IQ" sz="2800" dirty="0">
              <a:latin typeface="Times New Roman" panose="02020603050405020304" pitchFamily="18" charset="0"/>
              <a:cs typeface="Times New Roman" panose="02020603050405020304" pitchFamily="18" charset="0"/>
            </a:endParaRPr>
          </a:p>
          <a:p>
            <a:pPr algn="l"/>
            <a:endParaRPr lang="ar-IQ" sz="2800" dirty="0">
              <a:latin typeface="Times New Roman" panose="02020603050405020304" pitchFamily="18" charset="0"/>
              <a:cs typeface="Times New Roman" panose="02020603050405020304" pitchFamily="18" charset="0"/>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71036" y="1175486"/>
            <a:ext cx="2620964" cy="5043985"/>
          </a:xfrm>
        </p:spPr>
      </p:pic>
    </p:spTree>
    <p:extLst>
      <p:ext uri="{BB962C8B-B14F-4D97-AF65-F5344CB8AC3E}">
        <p14:creationId xmlns:p14="http://schemas.microsoft.com/office/powerpoint/2010/main" val="56783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2592925" y="624110"/>
            <a:ext cx="5114100" cy="128100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chemeClr val="accent1"/>
              </a:buClr>
              <a:buSzPts val="3600"/>
              <a:buFont typeface="Times New Roman"/>
              <a:buNone/>
            </a:pPr>
            <a:r>
              <a:rPr lang="en-US" b="1">
                <a:solidFill>
                  <a:schemeClr val="accent1"/>
                </a:solidFill>
                <a:latin typeface="Times New Roman"/>
                <a:ea typeface="Times New Roman"/>
                <a:cs typeface="Times New Roman"/>
                <a:sym typeface="Times New Roman"/>
              </a:rPr>
              <a:t>Aims of the study</a:t>
            </a:r>
            <a:endParaRPr b="1">
              <a:latin typeface="Times New Roman"/>
              <a:ea typeface="Times New Roman"/>
              <a:cs typeface="Times New Roman"/>
              <a:sym typeface="Times New Roman"/>
            </a:endParaRPr>
          </a:p>
        </p:txBody>
      </p:sp>
      <p:sp>
        <p:nvSpPr>
          <p:cNvPr id="43" name="Google Shape;43;p1"/>
          <p:cNvSpPr txBox="1">
            <a:spLocks noGrp="1"/>
          </p:cNvSpPr>
          <p:nvPr>
            <p:ph type="body" idx="1"/>
          </p:nvPr>
        </p:nvSpPr>
        <p:spPr>
          <a:xfrm>
            <a:off x="1014485" y="1540195"/>
            <a:ext cx="10266925" cy="3777600"/>
          </a:xfrm>
          <a:prstGeom prst="rect">
            <a:avLst/>
          </a:prstGeom>
          <a:noFill/>
          <a:ln>
            <a:noFill/>
          </a:ln>
        </p:spPr>
        <p:txBody>
          <a:bodyPr spcFirstLastPara="1" wrap="square" lIns="91425" tIns="45700" rIns="91425" bIns="45700" anchor="t" anchorCtr="0">
            <a:noAutofit/>
          </a:bodyPr>
          <a:lstStyle/>
          <a:p>
            <a:pPr algn="just" rtl="0">
              <a:spcBef>
                <a:spcPts val="0"/>
              </a:spcBef>
              <a:buSzPts val="3200"/>
            </a:pPr>
            <a:r>
              <a:rPr lang="en-US" sz="3200" dirty="0">
                <a:latin typeface="Times New Roman"/>
                <a:ea typeface="Times New Roman"/>
                <a:cs typeface="Times New Roman"/>
                <a:sym typeface="Times New Roman"/>
              </a:rPr>
              <a:t>study the components and parts of anesthetic machine with knowing the function of each </a:t>
            </a:r>
            <a:r>
              <a:rPr lang="en-US" sz="3200" dirty="0" smtClean="0">
                <a:latin typeface="Times New Roman"/>
                <a:ea typeface="Times New Roman"/>
                <a:cs typeface="Times New Roman"/>
                <a:sym typeface="Times New Roman"/>
              </a:rPr>
              <a:t>part.</a:t>
            </a:r>
            <a:endParaRPr lang="en-US" sz="3200" dirty="0">
              <a:latin typeface="Times New Roman"/>
              <a:ea typeface="Times New Roman"/>
              <a:cs typeface="Times New Roman"/>
              <a:sym typeface="Times New Roman"/>
            </a:endParaRPr>
          </a:p>
          <a:p>
            <a:pPr marL="0" indent="0" algn="just" rtl="0">
              <a:spcBef>
                <a:spcPts val="0"/>
              </a:spcBef>
              <a:buSzPts val="3200"/>
              <a:buNone/>
            </a:pPr>
            <a:endParaRPr lang="en-US" sz="3200" dirty="0">
              <a:latin typeface="Times New Roman"/>
              <a:ea typeface="Times New Roman"/>
              <a:cs typeface="Times New Roman"/>
              <a:sym typeface="Times New Roman"/>
            </a:endParaRPr>
          </a:p>
          <a:p>
            <a:pPr algn="just" rtl="0">
              <a:spcBef>
                <a:spcPts val="0"/>
              </a:spcBef>
              <a:buSzPts val="3200"/>
            </a:pPr>
            <a:r>
              <a:rPr lang="en-US" sz="3200" dirty="0" smtClean="0">
                <a:latin typeface="Times New Roman"/>
                <a:ea typeface="Times New Roman"/>
                <a:cs typeface="Times New Roman"/>
                <a:sym typeface="Times New Roman"/>
              </a:rPr>
              <a:t>To </a:t>
            </a:r>
            <a:r>
              <a:rPr lang="en-US" sz="3200" dirty="0">
                <a:latin typeface="Times New Roman"/>
                <a:ea typeface="Times New Roman"/>
                <a:cs typeface="Times New Roman"/>
                <a:sym typeface="Times New Roman"/>
              </a:rPr>
              <a:t>assessment the use of Anesthetic machines in educational veterinary </a:t>
            </a:r>
            <a:r>
              <a:rPr lang="en-US" sz="3200" dirty="0" smtClean="0">
                <a:latin typeface="Times New Roman"/>
                <a:ea typeface="Times New Roman"/>
                <a:cs typeface="Times New Roman"/>
                <a:sym typeface="Times New Roman"/>
              </a:rPr>
              <a:t>medicine</a:t>
            </a:r>
            <a:r>
              <a:rPr lang="en-US" sz="3200" dirty="0">
                <a:latin typeface="Times New Roman"/>
                <a:ea typeface="Times New Roman"/>
                <a:cs typeface="Times New Roman"/>
                <a:sym typeface="Times New Roman"/>
              </a:rPr>
              <a:t>/ College of Veterinary </a:t>
            </a:r>
            <a:r>
              <a:rPr lang="en-US" sz="3200" dirty="0" smtClean="0">
                <a:latin typeface="Times New Roman"/>
                <a:ea typeface="Times New Roman"/>
                <a:cs typeface="Times New Roman"/>
                <a:sym typeface="Times New Roman"/>
              </a:rPr>
              <a:t>Medicine/ University of </a:t>
            </a:r>
            <a:r>
              <a:rPr lang="en-US" sz="3200" dirty="0">
                <a:latin typeface="Times New Roman"/>
                <a:ea typeface="Times New Roman"/>
                <a:cs typeface="Times New Roman"/>
                <a:sym typeface="Times New Roman"/>
              </a:rPr>
              <a:t>B</a:t>
            </a:r>
            <a:r>
              <a:rPr lang="en-US" sz="3200" dirty="0" smtClean="0">
                <a:latin typeface="Times New Roman"/>
                <a:ea typeface="Times New Roman"/>
                <a:cs typeface="Times New Roman"/>
                <a:sym typeface="Times New Roman"/>
              </a:rPr>
              <a:t>asrah.</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History of anesthetic machine</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ar-IQ"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sz="half" idx="1"/>
          </p:nvPr>
        </p:nvSpPr>
        <p:spPr>
          <a:xfrm>
            <a:off x="1160060" y="2133600"/>
            <a:ext cx="6178000" cy="3777622"/>
          </a:xfrm>
        </p:spPr>
        <p:txBody>
          <a:bodyPr>
            <a:normAutofit/>
          </a:bodyPr>
          <a:lstStyle/>
          <a:p>
            <a:pPr algn="just" rtl="0"/>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nvented </a:t>
            </a:r>
            <a:r>
              <a:rPr lang="en-US" sz="3200" dirty="0" smtClean="0">
                <a:latin typeface="Times New Roman" panose="02020603050405020304" pitchFamily="18" charset="0"/>
                <a:cs typeface="Times New Roman" panose="02020603050405020304" pitchFamily="18" charset="0"/>
              </a:rPr>
              <a:t>by the British </a:t>
            </a:r>
            <a:r>
              <a:rPr lang="en-US" sz="3200" dirty="0" smtClean="0">
                <a:latin typeface="Times New Roman" panose="02020603050405020304" pitchFamily="18" charset="0"/>
                <a:cs typeface="Times New Roman" panose="02020603050405020304" pitchFamily="18" charset="0"/>
              </a:rPr>
              <a:t>anesthetist</a:t>
            </a:r>
            <a:r>
              <a:rPr lang="en-US" sz="3200" dirty="0" smtClean="0">
                <a:latin typeface="Times New Roman" panose="02020603050405020304" pitchFamily="18" charset="0"/>
                <a:cs typeface="Times New Roman" panose="02020603050405020304" pitchFamily="18" charset="0"/>
              </a:rPr>
              <a:t> Henry Boyle</a:t>
            </a:r>
          </a:p>
          <a:p>
            <a:pPr algn="just" rtl="0"/>
            <a:r>
              <a:rPr lang="en-US" sz="3200" dirty="0" smtClean="0">
                <a:latin typeface="Times New Roman" panose="02020603050405020304" pitchFamily="18" charset="0"/>
                <a:cs typeface="Times New Roman" panose="02020603050405020304" pitchFamily="18" charset="0"/>
              </a:rPr>
              <a:t>Hospital of London </a:t>
            </a:r>
          </a:p>
          <a:p>
            <a:pPr algn="just" rtl="0"/>
            <a:r>
              <a:rPr lang="en-US" sz="3200" dirty="0" smtClean="0">
                <a:latin typeface="Times New Roman" panose="02020603050405020304" pitchFamily="18" charset="0"/>
                <a:cs typeface="Times New Roman" panose="02020603050405020304" pitchFamily="18" charset="0"/>
              </a:rPr>
              <a:t>1917 </a:t>
            </a:r>
            <a:endParaRPr lang="ar-IQ" sz="3200" dirty="0">
              <a:latin typeface="Times New Roman" panose="02020603050405020304" pitchFamily="18" charset="0"/>
              <a:cs typeface="Times New Roman" panose="02020603050405020304" pitchFamily="18" charset="0"/>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7599" y="2125663"/>
            <a:ext cx="2840789" cy="3778250"/>
          </a:xfrm>
          <a:prstGeom prst="rect">
            <a:avLst/>
          </a:prstGeom>
        </p:spPr>
      </p:pic>
    </p:spTree>
    <p:extLst>
      <p:ext uri="{BB962C8B-B14F-4D97-AF65-F5344CB8AC3E}">
        <p14:creationId xmlns:p14="http://schemas.microsoft.com/office/powerpoint/2010/main" val="801077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title"/>
          </p:nvPr>
        </p:nvSpPr>
        <p:spPr>
          <a:xfrm>
            <a:off x="1780125" y="471710"/>
            <a:ext cx="5687400" cy="83640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a:buNone/>
            </a:pPr>
            <a:r>
              <a:rPr lang="en-US" b="1" dirty="0">
                <a:latin typeface="Times New Roman" panose="02020603050405020304" pitchFamily="18" charset="0"/>
                <a:cs typeface="Times New Roman" panose="02020603050405020304" pitchFamily="18" charset="0"/>
              </a:rPr>
              <a:t>Veterinary anesthesia</a:t>
            </a:r>
            <a:endParaRPr b="1" dirty="0">
              <a:latin typeface="Times New Roman" panose="02020603050405020304" pitchFamily="18" charset="0"/>
              <a:cs typeface="Times New Roman" panose="02020603050405020304" pitchFamily="18" charset="0"/>
            </a:endParaRPr>
          </a:p>
        </p:txBody>
      </p:sp>
      <p:sp>
        <p:nvSpPr>
          <p:cNvPr id="39" name="Google Shape;39;p1"/>
          <p:cNvSpPr txBox="1">
            <a:spLocks noGrp="1"/>
          </p:cNvSpPr>
          <p:nvPr>
            <p:ph type="body" idx="1"/>
          </p:nvPr>
        </p:nvSpPr>
        <p:spPr>
          <a:xfrm>
            <a:off x="891819" y="1600200"/>
            <a:ext cx="11061600" cy="52578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3200"/>
              <a:buChar char="🠶"/>
            </a:pPr>
            <a:r>
              <a:rPr lang="en-US" sz="3200" dirty="0"/>
              <a:t>     </a:t>
            </a:r>
            <a:r>
              <a:rPr lang="en-US" sz="3200" dirty="0">
                <a:latin typeface="Times New Roman" panose="02020603050405020304" pitchFamily="18" charset="0"/>
                <a:cs typeface="Times New Roman" panose="02020603050405020304" pitchFamily="18" charset="0"/>
              </a:rPr>
              <a:t>Is anesthesia performed on non-human animals by a veterinarian or a Registered Veterinary Technician. Anesthesia is used for a wider range of circumstances in animals than in people, due to animals' inability to cooperate with certain diagnostic or therapeutic procedures. Veterinary anesthesia includes anesthesia of the major species well as all other animals requiring veterinary care such as : dogs, cats, horses, cattle, sheep, goats, and pigs, birds and wildlife animals.</a:t>
            </a:r>
            <a:br>
              <a:rPr lang="en-US" sz="3200" dirty="0">
                <a:latin typeface="Times New Roman" panose="02020603050405020304" pitchFamily="18" charset="0"/>
                <a:cs typeface="Times New Roman" panose="02020603050405020304" pitchFamily="18" charset="0"/>
              </a:rPr>
            </a:br>
            <a:endParaRP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9241" y="1333792"/>
            <a:ext cx="9989710" cy="3715879"/>
          </a:xfrm>
        </p:spPr>
        <p:txBody>
          <a:bodyPr>
            <a:noAutofit/>
          </a:bodyPr>
          <a:lstStyle/>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nesthetic techniques </a:t>
            </a:r>
            <a:r>
              <a:rPr lang="en-US" dirty="0">
                <a:latin typeface="Times New Roman" panose="02020603050405020304" pitchFamily="18" charset="0"/>
                <a:cs typeface="Times New Roman" panose="02020603050405020304" pitchFamily="18" charset="0"/>
              </a:rPr>
              <a:t>are subdivided in to </a:t>
            </a:r>
            <a:r>
              <a:rPr lang="en-US" dirty="0" smtClean="0">
                <a:latin typeface="Times New Roman" panose="02020603050405020304" pitchFamily="18" charset="0"/>
                <a:cs typeface="Times New Roman" panose="02020603050405020304" pitchFamily="18" charset="0"/>
              </a:rPr>
              <a:t>two </a:t>
            </a:r>
            <a:r>
              <a:rPr lang="en-US" dirty="0">
                <a:latin typeface="Times New Roman" panose="02020603050405020304" pitchFamily="18" charset="0"/>
                <a:cs typeface="Times New Roman" panose="02020603050405020304" pitchFamily="18" charset="0"/>
              </a:rPr>
              <a:t>main </a:t>
            </a:r>
            <a:r>
              <a:rPr lang="en-US" dirty="0" smtClean="0">
                <a:latin typeface="Times New Roman" panose="02020603050405020304" pitchFamily="18" charset="0"/>
                <a:cs typeface="Times New Roman" panose="02020603050405020304" pitchFamily="18" charset="0"/>
              </a:rPr>
              <a:t>classes: </a:t>
            </a:r>
            <a:br>
              <a:rPr lang="en-US" dirty="0" smtClean="0">
                <a:latin typeface="Times New Roman" panose="02020603050405020304" pitchFamily="18" charset="0"/>
                <a:cs typeface="Times New Roman" panose="02020603050405020304" pitchFamily="18" charset="0"/>
              </a:rPr>
            </a:br>
            <a:r>
              <a:rPr lang="ar-IQ" dirty="0" smtClean="0">
                <a:latin typeface="Times New Roman" panose="02020603050405020304" pitchFamily="18" charset="0"/>
                <a:cs typeface="Times New Roman" panose="02020603050405020304" pitchFamily="18" charset="0"/>
              </a:rPr>
              <a:t/>
            </a:r>
            <a:br>
              <a:rPr lang="ar-IQ"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ocal anesthesia.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2- Regional anesthesia</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2- General anesthesia.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a: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a:r>
            <a:br>
              <a:rPr lang="ar-IQ"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22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9710" y="1869742"/>
            <a:ext cx="10515600" cy="2361063"/>
          </a:xfrm>
        </p:spPr>
        <p:txBody>
          <a:bodyPr>
            <a:noAutofit/>
          </a:bodyPr>
          <a:lstStyle/>
          <a:p>
            <a:pPr algn="l"/>
            <a:r>
              <a:rPr lang="en-US" dirty="0" smtClean="0">
                <a:solidFill>
                  <a:schemeClr val="accent1"/>
                </a:solidFill>
                <a:latin typeface="Times New Roman" panose="02020603050405020304" pitchFamily="18" charset="0"/>
                <a:cs typeface="Times New Roman" panose="02020603050405020304" pitchFamily="18" charset="0"/>
              </a:rPr>
              <a:t>General anesthesia</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general anesthesia is the induction of a state of unconsciousness with the absence of pain sensation over the entire body.</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t/>
            </a:r>
            <a:br>
              <a:rPr lang="en-US" dirty="0" smtClean="0"/>
            </a:br>
            <a:r>
              <a:rPr lang="en-US" dirty="0"/>
              <a:t/>
            </a:r>
            <a:br>
              <a:rPr lang="en-US" dirty="0"/>
            </a:br>
            <a:r>
              <a:rPr lang="en-US" dirty="0" smtClean="0"/>
              <a:t>  </a:t>
            </a:r>
            <a:endParaRPr lang="ar-IQ" dirty="0"/>
          </a:p>
        </p:txBody>
      </p:sp>
    </p:spTree>
    <p:extLst>
      <p:ext uri="{BB962C8B-B14F-4D97-AF65-F5344CB8AC3E}">
        <p14:creationId xmlns:p14="http://schemas.microsoft.com/office/powerpoint/2010/main" val="3288434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5065175" cy="937990"/>
          </a:xfrm>
        </p:spPr>
        <p:txBody>
          <a:bodyPr>
            <a:normAutofit/>
          </a:bodyPr>
          <a:lstStyle/>
          <a:p>
            <a:r>
              <a:rPr lang="en-US" sz="4000" dirty="0">
                <a:solidFill>
                  <a:schemeClr val="accent1"/>
                </a:solidFill>
                <a:latin typeface="Times New Roman" panose="02020603050405020304" pitchFamily="18" charset="0"/>
                <a:cs typeface="Times New Roman" panose="02020603050405020304" pitchFamily="18" charset="0"/>
              </a:rPr>
              <a:t>General Anesthesia</a:t>
            </a:r>
            <a:endParaRPr lang="ar-IQ" sz="40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727200" y="1917700"/>
            <a:ext cx="9893300" cy="3777622"/>
          </a:xfrm>
        </p:spPr>
        <p:txBody>
          <a:bodyPr>
            <a:normAutofit/>
          </a:bodyPr>
          <a:lstStyle/>
          <a:p>
            <a:pPr algn="just" rtl="0"/>
            <a:r>
              <a:rPr lang="en-US" sz="3200" b="1" dirty="0">
                <a:solidFill>
                  <a:schemeClr val="tx1"/>
                </a:solidFill>
                <a:latin typeface="Times New Roman" panose="02020603050405020304" pitchFamily="18" charset="0"/>
                <a:cs typeface="Times New Roman" panose="02020603050405020304" pitchFamily="18" charset="0"/>
              </a:rPr>
              <a:t>T</a:t>
            </a:r>
            <a:r>
              <a:rPr lang="en-US" sz="3200" b="1" dirty="0" smtClean="0">
                <a:solidFill>
                  <a:schemeClr val="tx1"/>
                </a:solidFill>
                <a:latin typeface="Times New Roman" panose="02020603050405020304" pitchFamily="18" charset="0"/>
                <a:cs typeface="Times New Roman" panose="02020603050405020304" pitchFamily="18" charset="0"/>
              </a:rPr>
              <a:t>here </a:t>
            </a:r>
            <a:r>
              <a:rPr lang="en-US" sz="3200" b="1" dirty="0">
                <a:solidFill>
                  <a:schemeClr val="tx1"/>
                </a:solidFill>
                <a:latin typeface="Times New Roman" panose="02020603050405020304" pitchFamily="18" charset="0"/>
                <a:cs typeface="Times New Roman" panose="02020603050405020304" pitchFamily="18" charset="0"/>
              </a:rPr>
              <a:t>are  Tow type of </a:t>
            </a:r>
            <a:r>
              <a:rPr lang="en-US" sz="3200" b="1" dirty="0" smtClean="0">
                <a:solidFill>
                  <a:schemeClr val="tx1"/>
                </a:solidFill>
                <a:latin typeface="Times New Roman" panose="02020603050405020304" pitchFamily="18" charset="0"/>
                <a:cs typeface="Times New Roman" panose="02020603050405020304" pitchFamily="18" charset="0"/>
              </a:rPr>
              <a:t>general anesthesia that dependent  on Mode </a:t>
            </a:r>
            <a:r>
              <a:rPr lang="en-US" sz="3200" b="1" dirty="0">
                <a:solidFill>
                  <a:schemeClr val="tx1"/>
                </a:solidFill>
                <a:latin typeface="Times New Roman" panose="02020603050405020304" pitchFamily="18" charset="0"/>
                <a:cs typeface="Times New Roman" panose="02020603050405020304" pitchFamily="18" charset="0"/>
              </a:rPr>
              <a:t>Of </a:t>
            </a:r>
            <a:r>
              <a:rPr lang="en-US" sz="3200" b="1" dirty="0" smtClean="0">
                <a:solidFill>
                  <a:schemeClr val="tx1"/>
                </a:solidFill>
                <a:latin typeface="Times New Roman" panose="02020603050405020304" pitchFamily="18" charset="0"/>
                <a:cs typeface="Times New Roman" panose="02020603050405020304" pitchFamily="18" charset="0"/>
              </a:rPr>
              <a:t>Administration:</a:t>
            </a:r>
          </a:p>
          <a:p>
            <a:pPr marL="0" indent="0" algn="l" rtl="0">
              <a:buNone/>
            </a:pP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smtClean="0">
                <a:solidFill>
                  <a:schemeClr val="tx1"/>
                </a:solidFill>
                <a:latin typeface="Times New Roman" panose="02020603050405020304" pitchFamily="18" charset="0"/>
                <a:cs typeface="Times New Roman" panose="02020603050405020304" pitchFamily="18" charset="0"/>
              </a:rPr>
              <a:t>Injection G.A.</a:t>
            </a: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2- Inhalation </a:t>
            </a:r>
            <a:r>
              <a:rPr lang="en-US" sz="3200" b="1" dirty="0" smtClean="0">
                <a:solidFill>
                  <a:schemeClr val="tx1"/>
                </a:solidFill>
                <a:latin typeface="Times New Roman" panose="02020603050405020304" pitchFamily="18" charset="0"/>
                <a:cs typeface="Times New Roman" panose="02020603050405020304" pitchFamily="18" charset="0"/>
              </a:rPr>
              <a:t>G.A. </a:t>
            </a:r>
          </a:p>
          <a:p>
            <a:pPr algn="l" rtl="0">
              <a:buFont typeface="Wingdings" panose="05000000000000000000" pitchFamily="2" charset="2"/>
              <a:buChar char="ü"/>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n </a:t>
            </a:r>
            <a:r>
              <a:rPr lang="en-US" sz="3200" b="1" dirty="0">
                <a:solidFill>
                  <a:schemeClr val="tx1"/>
                </a:solidFill>
                <a:latin typeface="Times New Roman" panose="02020603050405020304" pitchFamily="18" charset="0"/>
                <a:cs typeface="Times New Roman" panose="02020603050405020304" pitchFamily="18" charset="0"/>
              </a:rPr>
              <a:t>inhalation type use anesthetic machine </a:t>
            </a:r>
            <a:br>
              <a:rPr lang="en-US" sz="3200" b="1" dirty="0">
                <a:solidFill>
                  <a:schemeClr val="tx1"/>
                </a:solidFill>
                <a:latin typeface="Times New Roman" panose="02020603050405020304" pitchFamily="18" charset="0"/>
                <a:cs typeface="Times New Roman" panose="02020603050405020304" pitchFamily="18" charset="0"/>
              </a:rPr>
            </a:br>
            <a:endParaRPr lang="ar-IQ"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07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551</Words>
  <Application>Microsoft Office PowerPoint</Application>
  <PresentationFormat>Custom</PresentationFormat>
  <Paragraphs>66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Wisp</vt:lpstr>
      <vt:lpstr>Anesthetic machine in veterinary medicine  </vt:lpstr>
      <vt:lpstr>Anesthetic machine</vt:lpstr>
      <vt:lpstr>PowerPoint Presentation</vt:lpstr>
      <vt:lpstr>Aims of the study</vt:lpstr>
      <vt:lpstr>History of anesthetic machine </vt:lpstr>
      <vt:lpstr>Veterinary anesthesia</vt:lpstr>
      <vt:lpstr>Anesthetic techniques are subdivided in to two main classes:   1- Local anesthesia. 2- Regional anesthesia 2- General anesthesia.   </vt:lpstr>
      <vt:lpstr>General anesthesia:        general anesthesia is the induction of a state of unconsciousness with the absence of pain sensation over the entire body.      </vt:lpstr>
      <vt:lpstr>General Anesthesia</vt:lpstr>
      <vt:lpstr>PowerPoint Presentation</vt:lpstr>
      <vt:lpstr>PowerPoint Presentation</vt:lpstr>
      <vt:lpstr>Functions Of Anesthesia Machine  The machine performs four essential functions:  1- Provides O2,  2- Accurately mixes anaesthetic gases and vapours.                                                                       3- Enables patient ventilation and.  4- Minimizes anesthesia related risks to patients and staff.</vt:lpstr>
      <vt:lpstr>Parts of anesthetic machine:</vt:lpstr>
      <vt:lpstr>PowerPoint Presentation</vt:lpstr>
      <vt:lpstr>PowerPoint Presentation</vt:lpstr>
      <vt:lpstr>Types of anesthetic machine</vt:lpstr>
      <vt:lpstr>PowerPoint Presentation</vt:lpstr>
      <vt:lpstr>PowerPoint Presentation</vt:lpstr>
      <vt:lpstr>Accessories of Anesthetic machine</vt:lpstr>
      <vt:lpstr>PowerPoint Presentation</vt:lpstr>
      <vt:lpstr>PowerPoint Presentation</vt:lpstr>
      <vt:lpstr>Advantages and disadvantages of anesthetic machine</vt:lpstr>
      <vt:lpstr>PowerPoint Presentation</vt:lpstr>
      <vt:lpstr>Soda lime (CO2 absorbant )</vt:lpstr>
      <vt:lpstr>Closed container </vt:lpstr>
      <vt:lpstr>Masks </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Anesthetic machine in veterinary medicine  </dc:title>
  <cp:lastModifiedBy>LOAY</cp:lastModifiedBy>
  <cp:revision>11</cp:revision>
  <dcterms:modified xsi:type="dcterms:W3CDTF">2021-12-04T15:09:48Z</dcterms:modified>
</cp:coreProperties>
</file>